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ontserrat Light" panose="00000400000000000000" pitchFamily="2" charset="0"/>
      <p:regular r:id="rId11"/>
    </p:embeddedFont>
    <p:embeddedFont>
      <p:font typeface="Source Sans 3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215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This slide introduces the project team and the key individuals involved in guiding and developing the project.
• At the top, we have the project coordinators - Mr. Jayaram, the Centre Coordinator, and Dr. Priya P. Sajan, the Project Guide. They are providing oversight and direction for the project.
• Below that, we have the development team - Dhananjay Shivarkar, Shubham Joshi, Khilesh Mahajan, Rasika Mahajan, Sagar Chaudhari, and Uday Sambare. This is the group that has been responsible for the hands-on work of actually building and implementing the project.
• The image in the background is a generic cybersecurity operations center, which helps set the context for the project.
• The key message here is to acknowledge the expert guidance and capable development team that is driving this important initiative forward.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497336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Cyber Diagnostics Lab: A Digital Health Checkup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4270058"/>
            <a:ext cx="1135975" cy="444103"/>
          </a:xfrm>
          <a:prstGeom prst="roundRect">
            <a:avLst>
              <a:gd name="adj" fmla="val 6670"/>
            </a:avLst>
          </a:prstGeom>
          <a:solidFill>
            <a:srgbClr val="26262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98193" y="4343995"/>
            <a:ext cx="839986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GROUP 09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350198" y="4991814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PG-DCSF | Centre for Development of Advanced Computing (C-DAC), Thiruvanathapuram | August 2025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1661993"/>
            <a:ext cx="8176022" cy="49056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49658" y="165735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Team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9649658" y="2106692"/>
            <a:ext cx="4124444" cy="1121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Expert Guidance &amp; Development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9649658" y="3475315"/>
            <a:ext cx="412444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 the Guidance of: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649658" y="4067532"/>
            <a:ext cx="4124444" cy="74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Mr. Jayaram – Centre Coordinator</a:t>
            </a:r>
            <a:endParaRPr lang="en-US" sz="1900" dirty="0"/>
          </a:p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Dr. Priya P. Sajan – Project Guide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649658" y="5030080"/>
            <a:ext cx="4124444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Development Team: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Dhananjay Shivarkar, Shubham Joshi, Khilesh Mahajan, Rasika Mahajan, Sagar Chaudhari, Uday Sambare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004" y="884396"/>
            <a:ext cx="5143024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Overview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2004" y="1942267"/>
            <a:ext cx="6419493" cy="2760345"/>
          </a:xfrm>
          <a:prstGeom prst="roundRect">
            <a:avLst>
              <a:gd name="adj" fmla="val 1230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018223" y="2168485"/>
            <a:ext cx="678775" cy="678775"/>
          </a:xfrm>
          <a:prstGeom prst="roundRect">
            <a:avLst>
              <a:gd name="adj" fmla="val 1346998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4913" y="2355175"/>
            <a:ext cx="305395" cy="3053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18223" y="3054668"/>
            <a:ext cx="2812256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Web-Based Platform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18223" y="3500557"/>
            <a:ext cx="5967055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cybersecurity diagnostic system performing comprehensive security health checks of web applications and infrastructure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18903" y="1942267"/>
            <a:ext cx="6419493" cy="2760345"/>
          </a:xfrm>
          <a:prstGeom prst="roundRect">
            <a:avLst>
              <a:gd name="adj" fmla="val 1230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7645122" y="2168485"/>
            <a:ext cx="678775" cy="678775"/>
          </a:xfrm>
          <a:prstGeom prst="roundRect">
            <a:avLst>
              <a:gd name="adj" fmla="val 1346998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1812" y="2355175"/>
            <a:ext cx="305395" cy="30539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5122" y="3054668"/>
            <a:ext cx="2733794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Intelligent Scanning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7645122" y="3500557"/>
            <a:ext cx="5967055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Domain and IP address vulnerability assessment with real-time progress tracking and detailed reporting capabilities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2004" y="4910018"/>
            <a:ext cx="6419493" cy="2435066"/>
          </a:xfrm>
          <a:prstGeom prst="roundRect">
            <a:avLst>
              <a:gd name="adj" fmla="val 1394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1018223" y="5136237"/>
            <a:ext cx="678775" cy="678775"/>
          </a:xfrm>
          <a:prstGeom prst="roundRect">
            <a:avLst>
              <a:gd name="adj" fmla="val 1346998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4913" y="5322927"/>
            <a:ext cx="305395" cy="30539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18223" y="6022419"/>
            <a:ext cx="2571512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Admin Control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1018223" y="6468308"/>
            <a:ext cx="5967055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Comprehensive admin panel for user monitoring, activity tracking, and centralized security management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18903" y="4910018"/>
            <a:ext cx="6419493" cy="2435066"/>
          </a:xfrm>
          <a:prstGeom prst="roundRect">
            <a:avLst>
              <a:gd name="adj" fmla="val 1394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7645122" y="5136237"/>
            <a:ext cx="678775" cy="678775"/>
          </a:xfrm>
          <a:prstGeom prst="roundRect">
            <a:avLst>
              <a:gd name="adj" fmla="val 1346998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1812" y="5322927"/>
            <a:ext cx="305395" cy="30539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5122" y="6022419"/>
            <a:ext cx="3078004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Cost-Effective Solution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7645122" y="6468308"/>
            <a:ext cx="5967055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Accessible alternative to expensive enterprise VAPT tools, democratizing cybersecurity for small organizations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7452" y="1511141"/>
            <a:ext cx="5546646" cy="460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Cybersecurity Challenge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567452" y="2131457"/>
            <a:ext cx="8009096" cy="1066919"/>
          </a:xfrm>
          <a:prstGeom prst="roundRect">
            <a:avLst>
              <a:gd name="adj" fmla="val 10285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544592" y="2131457"/>
            <a:ext cx="91440" cy="1066919"/>
          </a:xfrm>
          <a:prstGeom prst="roundRect">
            <a:avLst>
              <a:gd name="adj" fmla="val 2660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20936" y="2316361"/>
            <a:ext cx="184261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Rising Threats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820936" y="2610564"/>
            <a:ext cx="7570708" cy="402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Web applications increasingly face sophisticated cyber attacks due to insecure coding practices, misconfigurations, and rapidly evolving threat landscapes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67452" y="3304818"/>
            <a:ext cx="8009096" cy="1066919"/>
          </a:xfrm>
          <a:prstGeom prst="roundRect">
            <a:avLst>
              <a:gd name="adj" fmla="val 10285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544592" y="3304818"/>
            <a:ext cx="91440" cy="1066919"/>
          </a:xfrm>
          <a:prstGeom prst="roundRect">
            <a:avLst>
              <a:gd name="adj" fmla="val 2660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820936" y="3489722"/>
            <a:ext cx="184261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at Risk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820936" y="3783925"/>
            <a:ext cx="7570708" cy="402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Modern web applications store and process vast amounts of sensitive data including personal information, financial records, and confidential business intelligence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567452" y="4478179"/>
            <a:ext cx="8009096" cy="1066919"/>
          </a:xfrm>
          <a:prstGeom prst="roundRect">
            <a:avLst>
              <a:gd name="adj" fmla="val 10285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544592" y="4478179"/>
            <a:ext cx="91440" cy="1066919"/>
          </a:xfrm>
          <a:prstGeom prst="roundRect">
            <a:avLst>
              <a:gd name="adj" fmla="val 2660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820936" y="4663083"/>
            <a:ext cx="184261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Resource Gap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820936" y="4957286"/>
            <a:ext cx="7570708" cy="402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Small and medium organizations lack access to expensive enterprise security tools and specialized expertise needed for comprehensive vulnerability assessment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567452" y="5651540"/>
            <a:ext cx="8009096" cy="1066919"/>
          </a:xfrm>
          <a:prstGeom prst="roundRect">
            <a:avLst>
              <a:gd name="adj" fmla="val 10285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544592" y="5651540"/>
            <a:ext cx="91440" cy="1066919"/>
          </a:xfrm>
          <a:prstGeom prst="roundRect">
            <a:avLst>
              <a:gd name="adj" fmla="val 2660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820936" y="5836444"/>
            <a:ext cx="184261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Our Solution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820936" y="6130647"/>
            <a:ext cx="7570708" cy="402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Cyber Diagnostics Lab bridges this gap by automating early vulnerability detection and promoting preventive cybersecurity through accessible, user-friendly technology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8918" y="665202"/>
            <a:ext cx="5215533" cy="583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Research Foundation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73" y="1739968"/>
            <a:ext cx="7353657" cy="56735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20501" y="3976477"/>
            <a:ext cx="1282517" cy="1066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Research Foundations to Solution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5582164" y="5868319"/>
            <a:ext cx="1907971" cy="533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Existing tool analysis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5582164" y="6484813"/>
            <a:ext cx="1907971" cy="429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Strengths and gap assessment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599064" y="3991466"/>
            <a:ext cx="1949679" cy="533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 accessibility needs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599064" y="4607961"/>
            <a:ext cx="1949679" cy="429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Inclusive and usable design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2401940" y="5868319"/>
            <a:ext cx="1907971" cy="533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Early detection research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2401940" y="6484813"/>
            <a:ext cx="1907971" cy="429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Techniques for rapid identification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374613" y="3981039"/>
            <a:ext cx="1949679" cy="533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NIST Framework standards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374613" y="4597533"/>
            <a:ext cx="1949679" cy="429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Risk-based cybersecurity practices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3945131" y="2025984"/>
            <a:ext cx="1960106" cy="533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OWASP Top 10 guidelines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3945131" y="2642478"/>
            <a:ext cx="1960106" cy="429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Common web vulnerability controls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9582626" y="2468523"/>
            <a:ext cx="3780711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Literature Survey Insights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582626" y="2989898"/>
            <a:ext cx="4186357" cy="847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research examined industry standards and existing solutions to identify critical gaps in the cybersecurity tool landscape.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582626" y="3991094"/>
            <a:ext cx="4186357" cy="2542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OWASP Top 10:</a:t>
            </a: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Framework for common web vulnerabilities</a:t>
            </a:r>
            <a:endParaRPr lang="en-US" sz="16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NIST Cybersecurity Framework:</a:t>
            </a: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Risk identification and mitigation strategies</a:t>
            </a:r>
            <a:endParaRPr lang="en-US" sz="16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Tool Analysis:</a:t>
            </a: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Nessus and Burp Suite require high expertise and investment</a:t>
            </a:r>
            <a:endParaRPr lang="en-US" sz="16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Finding:</a:t>
            </a: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Early vulnerability detection significantly reduces breach impact and recovery costs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312" y="1062752"/>
            <a:ext cx="8109109" cy="591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System Architecture &amp; Workflow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12" y="2005608"/>
            <a:ext cx="6531888" cy="8329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1553" y="3014186"/>
            <a:ext cx="2366605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Secure Access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991553" y="3415427"/>
            <a:ext cx="6115407" cy="57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Role-based authentication system separating User and Admin privileges with encrypted credential management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05608"/>
            <a:ext cx="6531888" cy="83296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3440" y="3014186"/>
            <a:ext cx="2366605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Scan Submission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523440" y="3415427"/>
            <a:ext cx="6115407" cy="57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Users submit domain or IP addresses through intuitive interface with real-time validation and queue management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12" y="4199453"/>
            <a:ext cx="6531888" cy="83296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1553" y="5208032"/>
            <a:ext cx="2366605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Live Analysis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991553" y="5609273"/>
            <a:ext cx="6115407" cy="57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security modules execute comprehensive checks with live progress indicators and status updates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199453"/>
            <a:ext cx="6531888" cy="83296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23440" y="5208032"/>
            <a:ext cx="2366605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Detailed Reports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7523440" y="5609273"/>
            <a:ext cx="6115407" cy="57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Generated vulnerability reports with risk categorization, audit trails, and actionable remediation recommendations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783312" y="6590943"/>
            <a:ext cx="13063776" cy="57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Admin panel features include centralized dashboard, user management (company affiliation, role assignment, status tracking), and comprehensive activity monitoring for security auditing.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07744" y="1006435"/>
            <a:ext cx="4837509" cy="399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Security Analysis Framework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2907744" y="1615321"/>
            <a:ext cx="140494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2907744" y="1838920"/>
            <a:ext cx="4236006" cy="1524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2907744" y="1939647"/>
            <a:ext cx="2999303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Infrastructure &amp; Asset Identification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2907744" y="2219087"/>
            <a:ext cx="4236006" cy="330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Comprehensive discovery of digital assets, network topology, and exposed services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2907744" y="2734866"/>
            <a:ext cx="140494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2907744" y="2958465"/>
            <a:ext cx="4236006" cy="1524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2907744" y="3059192"/>
            <a:ext cx="2616398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Security Configuration Analysis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2907744" y="3199570"/>
            <a:ext cx="4236006" cy="330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Deep inspection of server configurations, SSL/TLS settings, and security headers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2907744" y="3715349"/>
            <a:ext cx="140494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2907744" y="3938948"/>
            <a:ext cx="4236006" cy="1524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2907744" y="4039675"/>
            <a:ext cx="2964537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Threat Intelligence &amp; Abuse Checks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2907744" y="4319114"/>
            <a:ext cx="4236006" cy="330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Cross-reference against known threat databases and blacklists for malicious activity indicators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2907744" y="4834893"/>
            <a:ext cx="140494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2907744" y="5058493"/>
            <a:ext cx="4236006" cy="1524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2907744" y="5159219"/>
            <a:ext cx="2531388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Web Application Risk Analysis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2907744" y="5438659"/>
            <a:ext cx="4236006" cy="330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testing for injection flaws, authentication weaknesses, and data exposure vulnerabilities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2907744" y="5954438"/>
            <a:ext cx="140494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2907744" y="6178037"/>
            <a:ext cx="4236006" cy="1524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2907744" y="6278764"/>
            <a:ext cx="2022158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Behavioral Risk Analysis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2907744" y="6558204"/>
            <a:ext cx="4236006" cy="330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Pattern recognition for suspicious activities and anomalous application behavior</a:t>
            </a:r>
            <a:endParaRPr lang="en-US" sz="1100" dirty="0"/>
          </a:p>
        </p:txBody>
      </p:sp>
      <p:sp>
        <p:nvSpPr>
          <p:cNvPr id="23" name="Shape 21"/>
          <p:cNvSpPr/>
          <p:nvPr/>
        </p:nvSpPr>
        <p:spPr>
          <a:xfrm>
            <a:off x="7392948" y="1525429"/>
            <a:ext cx="4438174" cy="5697617"/>
          </a:xfrm>
          <a:prstGeom prst="roundRect">
            <a:avLst>
              <a:gd name="adj" fmla="val 475"/>
            </a:avLst>
          </a:prstGeom>
          <a:solidFill>
            <a:srgbClr val="1D1F2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7533442" y="1605320"/>
            <a:ext cx="1916192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Risk Classification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7533442" y="1924645"/>
            <a:ext cx="4157186" cy="330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Findings categorized into seven severity levels for prioritized remediation: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7533442" y="2327077"/>
            <a:ext cx="4157186" cy="992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100" dirty="0">
                <a:solidFill>
                  <a:srgbClr val="E2E6E9"/>
                </a:solidFill>
                <a:highlight>
                  <a:srgbClr val="FF0000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Critical</a:t>
            </a:r>
            <a:r>
              <a:rPr lang="en-US" sz="11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– Immediate action required</a:t>
            </a:r>
            <a:endParaRPr lang="en-US" sz="110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100" dirty="0">
                <a:solidFill>
                  <a:srgbClr val="000000"/>
                </a:solidFill>
                <a:highlight>
                  <a:srgbClr val="FF6B00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</a:t>
            </a:r>
            <a:r>
              <a:rPr lang="en-US" sz="11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– Urgent remediation needed</a:t>
            </a:r>
            <a:endParaRPr lang="en-US" sz="110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100" dirty="0">
                <a:solidFill>
                  <a:srgbClr val="000000"/>
                </a:solidFill>
                <a:highlight>
                  <a:srgbClr val="FFB800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Medium</a:t>
            </a:r>
            <a:r>
              <a:rPr lang="en-US" sz="11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– Schedule for resolution</a:t>
            </a:r>
            <a:endParaRPr lang="en-US" sz="110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100" dirty="0">
                <a:solidFill>
                  <a:srgbClr val="000000"/>
                </a:solidFill>
                <a:highlight>
                  <a:srgbClr val="FFE600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</a:t>
            </a:r>
            <a:r>
              <a:rPr lang="en-US" sz="11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– Address when possible</a:t>
            </a:r>
            <a:endParaRPr lang="en-US" sz="110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1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Informational – Awareness notices</a:t>
            </a:r>
            <a:endParaRPr lang="en-US" sz="110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1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Passed – Security controls validated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7533442" y="3391379"/>
            <a:ext cx="4157186" cy="330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Each finding includes detailed technical descriptions and actionable remediation guidance.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33901" y="1720572"/>
            <a:ext cx="5399008" cy="423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Roadmap &amp; Conclusion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901" y="2325052"/>
            <a:ext cx="496253" cy="4962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242905" y="2325052"/>
            <a:ext cx="1646992" cy="424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Full OWASP Coverage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3242905" y="2803208"/>
            <a:ext cx="1646992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Complete automation of OWASP Top 10 vulnerability detection with advanced testing modules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649" y="2325052"/>
            <a:ext cx="496253" cy="4962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11654" y="2325052"/>
            <a:ext cx="1647111" cy="424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AI-Powered Detection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5611654" y="2803208"/>
            <a:ext cx="1647111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Machine learning algorithms for intelligent anomaly detection and predictive threat analysis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517" y="2325052"/>
            <a:ext cx="496253" cy="4962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80521" y="2325052"/>
            <a:ext cx="1647111" cy="424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Compliance Reporting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7980521" y="2803208"/>
            <a:ext cx="1647111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PDF generation and regulatory compliance report formatting for audit requirements</a:t>
            </a:r>
            <a:endParaRPr lang="en-US" sz="11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384" y="2325052"/>
            <a:ext cx="496253" cy="49625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349389" y="2325052"/>
            <a:ext cx="1647111" cy="424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Cloud &amp; API Security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10349389" y="2803208"/>
            <a:ext cx="1647111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Extended assessment capabilities for cloud infrastructure and API endpoint vulnerability testing</a:t>
            </a:r>
            <a:endParaRPr lang="en-US" sz="11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901" y="3882033"/>
            <a:ext cx="496253" cy="49625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3242905" y="3882033"/>
            <a:ext cx="1646992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Real-Time Alerts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3242905" y="4148138"/>
            <a:ext cx="1646992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Instant notification system for critical vulnerability discovery and security incidents</a:t>
            </a:r>
            <a:endParaRPr lang="en-US" sz="11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2649" y="3882033"/>
            <a:ext cx="496253" cy="49625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611654" y="3882033"/>
            <a:ext cx="1647111" cy="424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Scalable Deployment</a:t>
            </a:r>
            <a:endParaRPr lang="en-US" sz="1300" dirty="0"/>
          </a:p>
        </p:txBody>
      </p:sp>
      <p:sp>
        <p:nvSpPr>
          <p:cNvPr id="20" name="Text 12"/>
          <p:cNvSpPr/>
          <p:nvPr/>
        </p:nvSpPr>
        <p:spPr>
          <a:xfrm>
            <a:off x="5611654" y="4360188"/>
            <a:ext cx="1647111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Cloud-based architecture for enterprise-grade scalability and global accessibility</a:t>
            </a:r>
            <a:endParaRPr lang="en-US" sz="1150" dirty="0"/>
          </a:p>
        </p:txBody>
      </p:sp>
      <p:sp>
        <p:nvSpPr>
          <p:cNvPr id="21" name="Shape 13"/>
          <p:cNvSpPr/>
          <p:nvPr/>
        </p:nvSpPr>
        <p:spPr>
          <a:xfrm>
            <a:off x="2633901" y="5254872"/>
            <a:ext cx="9362599" cy="26194"/>
          </a:xfrm>
          <a:prstGeom prst="rect">
            <a:avLst/>
          </a:prstGeom>
          <a:solidFill>
            <a:srgbClr val="E2E6E9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4"/>
          <p:cNvSpPr/>
          <p:nvPr/>
        </p:nvSpPr>
        <p:spPr>
          <a:xfrm>
            <a:off x="2857738" y="5483900"/>
            <a:ext cx="9138761" cy="359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Project Achievement:</a:t>
            </a: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Successfully developed an automated cybersecurity diagnostic platform that demonstrates real-world security practices while providing accessible vulnerability assessment capabilities for academic and practical applications.</a:t>
            </a:r>
            <a:endParaRPr lang="en-US" sz="1150" dirty="0"/>
          </a:p>
        </p:txBody>
      </p:sp>
      <p:sp>
        <p:nvSpPr>
          <p:cNvPr id="23" name="Shape 15"/>
          <p:cNvSpPr/>
          <p:nvPr/>
        </p:nvSpPr>
        <p:spPr>
          <a:xfrm>
            <a:off x="2633901" y="5382458"/>
            <a:ext cx="15240" cy="56221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6"/>
          <p:cNvSpPr/>
          <p:nvPr/>
        </p:nvSpPr>
        <p:spPr>
          <a:xfrm>
            <a:off x="2633901" y="6046113"/>
            <a:ext cx="9362599" cy="462915"/>
          </a:xfrm>
          <a:prstGeom prst="roundRect">
            <a:avLst>
              <a:gd name="adj" fmla="val 4837"/>
            </a:avLst>
          </a:prstGeom>
          <a:solidFill>
            <a:srgbClr val="26262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3086" y="6232565"/>
            <a:ext cx="186571" cy="149185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3118842" y="6173629"/>
            <a:ext cx="8728472" cy="179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References:</a:t>
            </a:r>
            <a:r>
              <a:rPr lang="en-US" sz="11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OWASP Foundation | Flask Documentation | SQLAlchemy ORM | NIST Cybersecurity Framework | Python Security Best Practices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865</Words>
  <Application>Microsoft Office PowerPoint</Application>
  <PresentationFormat>Custom</PresentationFormat>
  <Paragraphs>104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Montserrat Bold</vt:lpstr>
      <vt:lpstr>Montserrat Light</vt:lpstr>
      <vt:lpstr>Arial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Shubham Joshi</cp:lastModifiedBy>
  <cp:revision>2</cp:revision>
  <dcterms:created xsi:type="dcterms:W3CDTF">2026-02-10T04:48:00Z</dcterms:created>
  <dcterms:modified xsi:type="dcterms:W3CDTF">2026-02-10T14:50:29Z</dcterms:modified>
</cp:coreProperties>
</file>